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48" r:id="rId1"/>
  </p:sldMasterIdLst>
  <p:notesMasterIdLst>
    <p:notesMasterId r:id="rId24"/>
  </p:notesMasterIdLst>
  <p:sldIdLst>
    <p:sldId id="256" r:id="rId2"/>
    <p:sldId id="257" r:id="rId3"/>
    <p:sldId id="258" r:id="rId4"/>
    <p:sldId id="259" r:id="rId5"/>
    <p:sldId id="260" r:id="rId6"/>
    <p:sldId id="261" r:id="rId7"/>
    <p:sldId id="269" r:id="rId8"/>
    <p:sldId id="262" r:id="rId9"/>
    <p:sldId id="282" r:id="rId10"/>
    <p:sldId id="283" r:id="rId11"/>
    <p:sldId id="264" r:id="rId12"/>
    <p:sldId id="272" r:id="rId13"/>
    <p:sldId id="266" r:id="rId14"/>
    <p:sldId id="270" r:id="rId15"/>
    <p:sldId id="271" r:id="rId16"/>
    <p:sldId id="273" r:id="rId17"/>
    <p:sldId id="275" r:id="rId18"/>
    <p:sldId id="280" r:id="rId19"/>
    <p:sldId id="276" r:id="rId20"/>
    <p:sldId id="277" r:id="rId21"/>
    <p:sldId id="279" r:id="rId22"/>
    <p:sldId id="268" r:id="rId2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6040" autoAdjust="0"/>
    <p:restoredTop sz="94660"/>
  </p:normalViewPr>
  <p:slideViewPr>
    <p:cSldViewPr>
      <p:cViewPr varScale="1">
        <p:scale>
          <a:sx n="65" d="100"/>
          <a:sy n="65" d="100"/>
        </p:scale>
        <p:origin x="-102" y="-19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4167C25-9E37-421A-BBB1-A4EC8150F588}" type="datetimeFigureOut">
              <a:rPr lang="ru-RU" smtClean="0"/>
              <a:pPr/>
              <a:t>09.02.2010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1686A14-42E9-45D1-9DAB-071A39DA03D1}"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9A17C296-C8A9-4EB2-AA7B-817AA61827DE}" type="datetimeFigureOut">
              <a:rPr lang="ru-RU" smtClean="0"/>
              <a:pPr/>
              <a:t>09.02.2010</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571B3FC3-019C-4827-AEDE-083FF43D2AA3}"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9A17C296-C8A9-4EB2-AA7B-817AA61827DE}" type="datetimeFigureOut">
              <a:rPr lang="ru-RU" smtClean="0"/>
              <a:pPr/>
              <a:t>09.02.2010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71B3FC3-019C-4827-AEDE-083FF43D2AA3}" type="slidenum">
              <a:rPr lang="ru-RU" smtClean="0"/>
              <a:pPr/>
              <a:t>‹#›</a:t>
            </a:fld>
            <a:endParaRPr lang="ru-RU"/>
          </a:p>
        </p:txBody>
      </p:sp>
    </p:spTree>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3"/>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3"/>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9A17C296-C8A9-4EB2-AA7B-817AA61827DE}" type="datetimeFigureOut">
              <a:rPr lang="ru-RU" smtClean="0"/>
              <a:pPr/>
              <a:t>09.02.2010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71B3FC3-019C-4827-AEDE-083FF43D2AA3}" type="slidenum">
              <a:rPr lang="ru-RU" smtClean="0"/>
              <a:pPr/>
              <a:t>‹#›</a:t>
            </a:fld>
            <a:endParaRPr lang="ru-RU"/>
          </a:p>
        </p:txBody>
      </p:sp>
    </p:spTree>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9A17C296-C8A9-4EB2-AA7B-817AA61827DE}" type="datetimeFigureOut">
              <a:rPr lang="ru-RU" smtClean="0"/>
              <a:pPr/>
              <a:t>09.02.2010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71B3FC3-019C-4827-AEDE-083FF43D2AA3}" type="slidenum">
              <a:rPr lang="ru-RU" smtClean="0"/>
              <a:pPr/>
              <a:t>‹#›</a:t>
            </a:fld>
            <a:endParaRPr lang="ru-RU"/>
          </a:p>
        </p:txBody>
      </p:sp>
    </p:spTree>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5"/>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9A17C296-C8A9-4EB2-AA7B-817AA61827DE}" type="datetimeFigureOut">
              <a:rPr lang="ru-RU" smtClean="0"/>
              <a:pPr/>
              <a:t>09.02.2010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71B3FC3-019C-4827-AEDE-083FF43D2AA3}"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9A17C296-C8A9-4EB2-AA7B-817AA61827DE}" type="datetimeFigureOut">
              <a:rPr lang="ru-RU" smtClean="0"/>
              <a:pPr/>
              <a:t>09.02.2010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71B3FC3-019C-4827-AEDE-083FF43D2AA3}" type="slidenum">
              <a:rPr lang="ru-RU" smtClean="0"/>
              <a:pPr/>
              <a:t>‹#›</a:t>
            </a:fld>
            <a:endParaRPr lang="ru-RU"/>
          </a:p>
        </p:txBody>
      </p:sp>
    </p:spTree>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2"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7" y="1859759"/>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2" y="2514601"/>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7" y="2514601"/>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9A17C296-C8A9-4EB2-AA7B-817AA61827DE}" type="datetimeFigureOut">
              <a:rPr lang="ru-RU" smtClean="0"/>
              <a:pPr/>
              <a:t>09.02.2010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71B3FC3-019C-4827-AEDE-083FF43D2AA3}" type="slidenum">
              <a:rPr lang="ru-RU" smtClean="0"/>
              <a:pPr/>
              <a:t>‹#›</a:t>
            </a:fld>
            <a:endParaRPr lang="ru-RU"/>
          </a:p>
        </p:txBody>
      </p:sp>
    </p:spTree>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9A17C296-C8A9-4EB2-AA7B-817AA61827DE}" type="datetimeFigureOut">
              <a:rPr lang="ru-RU" smtClean="0"/>
              <a:pPr/>
              <a:t>09.02.2010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71B3FC3-019C-4827-AEDE-083FF43D2AA3}" type="slidenum">
              <a:rPr lang="ru-RU" smtClean="0"/>
              <a:pPr/>
              <a:t>‹#›</a:t>
            </a:fld>
            <a:endParaRPr lang="ru-RU"/>
          </a:p>
        </p:txBody>
      </p:sp>
    </p:spTree>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A17C296-C8A9-4EB2-AA7B-817AA61827DE}" type="datetimeFigureOut">
              <a:rPr lang="ru-RU" smtClean="0"/>
              <a:pPr/>
              <a:t>09.02.2010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71B3FC3-019C-4827-AEDE-083FF43D2AA3}" type="slidenum">
              <a:rPr lang="ru-RU" smtClean="0"/>
              <a:pPr/>
              <a:t>‹#›</a:t>
            </a:fld>
            <a:endParaRPr lang="ru-RU"/>
          </a:p>
        </p:txBody>
      </p:sp>
    </p:spTree>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1" y="1676400"/>
            <a:ext cx="5111751"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9A17C296-C8A9-4EB2-AA7B-817AA61827DE}" type="datetimeFigureOut">
              <a:rPr lang="ru-RU" smtClean="0"/>
              <a:pPr/>
              <a:t>09.02.2010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71B3FC3-019C-4827-AEDE-083FF43D2AA3}" type="slidenum">
              <a:rPr lang="ru-RU" smtClean="0"/>
              <a:pPr/>
              <a:t>‹#›</a:t>
            </a:fld>
            <a:endParaRPr lang="ru-RU"/>
          </a:p>
        </p:txBody>
      </p:sp>
    </p:spTree>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5"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8"/>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9A17C296-C8A9-4EB2-AA7B-817AA61827DE}" type="datetimeFigureOut">
              <a:rPr lang="ru-RU" smtClean="0"/>
              <a:pPr/>
              <a:t>09.02.2010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2"/>
            <a:ext cx="609600" cy="365125"/>
          </a:xfrm>
        </p:spPr>
        <p:txBody>
          <a:bodyPr/>
          <a:lstStyle/>
          <a:p>
            <a:fld id="{571B3FC3-019C-4827-AEDE-083FF43D2AA3}"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6" y="5816601"/>
            <a:ext cx="9163051"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2" y="6219827"/>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6" y="-7144"/>
            <a:ext cx="9163051"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2"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2"/>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A17C296-C8A9-4EB2-AA7B-817AA61827DE}" type="datetimeFigureOut">
              <a:rPr lang="ru-RU" smtClean="0"/>
              <a:pPr/>
              <a:t>09.02.2010</a:t>
            </a:fld>
            <a:endParaRPr lang="ru-RU"/>
          </a:p>
        </p:txBody>
      </p:sp>
      <p:sp>
        <p:nvSpPr>
          <p:cNvPr id="22" name="Нижний колонтитул 21"/>
          <p:cNvSpPr>
            <a:spLocks noGrp="1"/>
          </p:cNvSpPr>
          <p:nvPr>
            <p:ph type="ftr" sz="quarter" idx="3"/>
          </p:nvPr>
        </p:nvSpPr>
        <p:spPr>
          <a:xfrm>
            <a:off x="2667000" y="6356352"/>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2"/>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71B3FC3-019C-4827-AEDE-083FF43D2AA3}"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4249" r:id="rId1"/>
    <p:sldLayoutId id="2147484250" r:id="rId2"/>
    <p:sldLayoutId id="2147484251" r:id="rId3"/>
    <p:sldLayoutId id="2147484252" r:id="rId4"/>
    <p:sldLayoutId id="2147484253" r:id="rId5"/>
    <p:sldLayoutId id="2147484254" r:id="rId6"/>
    <p:sldLayoutId id="2147484255" r:id="rId7"/>
    <p:sldLayoutId id="2147484256" r:id="rId8"/>
    <p:sldLayoutId id="2147484257" r:id="rId9"/>
    <p:sldLayoutId id="2147484258" r:id="rId10"/>
    <p:sldLayoutId id="2147484259" r:id="rId11"/>
  </p:sldLayoutIdLst>
  <p:transition>
    <p:wipe dir="r"/>
  </p:transition>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rodacylotwa@inbox.lv"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2.xml"/><Relationship Id="rId1" Type="http://schemas.openxmlformats.org/officeDocument/2006/relationships/video" Target="file:///C:\Documents%20and%20Settings\&#1057;&#1072;&#1096;&#1072;\&#1052;&#1086;&#1080;%20&#1076;&#1086;&#1082;&#1091;&#1084;&#1077;&#1085;&#1090;&#1099;\&#1052;&#1086;&#1080;%20&#1074;&#1080;&#1076;&#1077;&#1086;&#1079;&#1072;&#1087;&#1080;&#1089;&#1080;\Festiwal.wmv"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1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1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5.xml"/><Relationship Id="rId5" Type="http://schemas.openxmlformats.org/officeDocument/2006/relationships/image" Target="../media/image40.jpeg"/><Relationship Id="rId4" Type="http://schemas.openxmlformats.org/officeDocument/2006/relationships/image" Target="../media/image39.jpeg"/></Relationships>
</file>

<file path=ppt/slides/_rels/slide1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4.xml"/><Relationship Id="rId4" Type="http://schemas.openxmlformats.org/officeDocument/2006/relationships/image" Target="../media/image43.jpeg"/></Relationships>
</file>

<file path=ppt/slides/_rels/slide1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4.xml"/><Relationship Id="rId4" Type="http://schemas.openxmlformats.org/officeDocument/2006/relationships/image" Target="../media/image48.jpeg"/></Relationships>
</file>

<file path=ppt/slides/_rels/slide2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 Id="rId5" Type="http://schemas.openxmlformats.org/officeDocument/2006/relationships/image" Target="../media/image52.jpeg"/><Relationship Id="rId4" Type="http://schemas.openxmlformats.org/officeDocument/2006/relationships/image" Target="../media/image51.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5.xml"/><Relationship Id="rId5" Type="http://schemas.openxmlformats.org/officeDocument/2006/relationships/image" Target="../media/image11.jpe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 Id="rId5" Type="http://schemas.openxmlformats.org/officeDocument/2006/relationships/image" Target="../media/image17.jpeg"/><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lv-LV" dirty="0" smtClean="0"/>
              <a:t>POĻU BIEDRĪBA </a:t>
            </a:r>
            <a:br>
              <a:rPr lang="lv-LV" dirty="0" smtClean="0"/>
            </a:br>
            <a:r>
              <a:rPr lang="lv-LV" dirty="0" smtClean="0"/>
              <a:t>“ RODACY” </a:t>
            </a:r>
            <a:endParaRPr lang="ru-RU" dirty="0"/>
          </a:p>
        </p:txBody>
      </p:sp>
      <p:sp>
        <p:nvSpPr>
          <p:cNvPr id="3" name="Подзаголовок 2"/>
          <p:cNvSpPr>
            <a:spLocks noGrp="1"/>
          </p:cNvSpPr>
          <p:nvPr>
            <p:ph type="subTitle" idx="1"/>
          </p:nvPr>
        </p:nvSpPr>
        <p:spPr/>
        <p:txBody>
          <a:bodyPr>
            <a:normAutofit fontScale="92500" lnSpcReduction="10000"/>
          </a:bodyPr>
          <a:lstStyle/>
          <a:p>
            <a:r>
              <a:rPr lang="lv-LV" dirty="0" smtClean="0"/>
              <a:t>Viestura 38a, dz.21.  Jēkabpils LV5201</a:t>
            </a:r>
            <a:endParaRPr lang="ru-RU" dirty="0" smtClean="0"/>
          </a:p>
          <a:p>
            <a:r>
              <a:rPr lang="lv-LV" dirty="0" smtClean="0"/>
              <a:t>Reg. Nr.40008104957</a:t>
            </a:r>
            <a:endParaRPr lang="ru-RU" dirty="0" smtClean="0"/>
          </a:p>
          <a:p>
            <a:r>
              <a:rPr lang="lv-LV" dirty="0" smtClean="0"/>
              <a:t>Valdes priekšsēdētājs Aleksandrs Raščevskis</a:t>
            </a:r>
            <a:endParaRPr lang="ru-RU" dirty="0" smtClean="0"/>
          </a:p>
          <a:p>
            <a:r>
              <a:rPr lang="lv-LV" u="sng" dirty="0" smtClean="0">
                <a:hlinkClick r:id="rId2"/>
              </a:rPr>
              <a:t>rodacylotwa@inbox.lv</a:t>
            </a:r>
            <a:endParaRPr lang="ru-RU" dirty="0" smtClean="0"/>
          </a:p>
          <a:p>
            <a:endParaRPr lang="ru-RU" dirty="0"/>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lv-LV" sz="2000" dirty="0" smtClean="0">
                <a:solidFill>
                  <a:srgbClr val="C00000"/>
                </a:solidFill>
              </a:rPr>
              <a:t>Aprīlī bijām organizējuši poļu tautas dziesmu festivālu, uz kuru sabrauca ap 80 dalībniekiem no visas Latvijas. Tas saņēma daudzas  pozitīvas  atsauksmes un velēšanās turpināt šo tradīciju. Šajā pasākumā pirmoreiz izmantojām portatīvo datoru un projektoru. </a:t>
            </a:r>
            <a:endParaRPr lang="ru-RU" sz="2000" dirty="0"/>
          </a:p>
        </p:txBody>
      </p:sp>
      <p:pic>
        <p:nvPicPr>
          <p:cNvPr id="4" name="Festiwal.wmv">
            <a:hlinkClick r:id="" action="ppaction://media"/>
          </p:cNvPr>
          <p:cNvPicPr>
            <a:picLocks noGrp="1" noRot="1" noChangeAspect="1"/>
          </p:cNvPicPr>
          <p:nvPr>
            <p:ph idx="1"/>
            <a:videoFile r:link="rId1"/>
          </p:nvPr>
        </p:nvPicPr>
        <p:blipFill>
          <a:blip r:embed="rId3"/>
          <a:stretch>
            <a:fillRect/>
          </a:stretch>
        </p:blipFill>
        <p:spPr>
          <a:xfrm>
            <a:off x="1524000" y="1843088"/>
            <a:ext cx="6096000" cy="4572000"/>
          </a:xfrm>
          <a:prstGeom prst="rect">
            <a:avLst/>
          </a:prstGeom>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1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sz="half" idx="2"/>
          </p:nvPr>
        </p:nvSpPr>
        <p:spPr>
          <a:xfrm>
            <a:off x="609600" y="571482"/>
            <a:ext cx="2209800" cy="5072098"/>
          </a:xfrm>
        </p:spPr>
        <p:txBody>
          <a:bodyPr>
            <a:normAutofit/>
          </a:bodyPr>
          <a:lstStyle/>
          <a:p>
            <a:r>
              <a:rPr lang="lv-LV" sz="1600" dirty="0" smtClean="0">
                <a:solidFill>
                  <a:srgbClr val="C00000"/>
                </a:solidFill>
                <a:latin typeface="+mj-lt"/>
              </a:rPr>
              <a:t>Šogad nostiprinājās biedrības materiālā bāze. Tika iegādāta audio un video aparatūra, ar projektora palīdzību esam skatījuši filmas poļu valodā un  plānojam to izmantot turpmāk. Viena no tām bija režisora Andžeja Vaidas filma „Katyna”, par poļu virsnieku likteni 1940.gadā Krievijā. Par piemiņu šiem 22.tukstošiem Staļina režīma upuriem iestādījām 10 ozolus pie Krustpils baznīcas.</a:t>
            </a:r>
            <a:endParaRPr lang="ru-RU" sz="1600" dirty="0" smtClean="0">
              <a:solidFill>
                <a:srgbClr val="C00000"/>
              </a:solidFill>
              <a:latin typeface="+mj-lt"/>
            </a:endParaRPr>
          </a:p>
          <a:p>
            <a:endParaRPr lang="ru-RU" dirty="0"/>
          </a:p>
        </p:txBody>
      </p:sp>
      <p:pic>
        <p:nvPicPr>
          <p:cNvPr id="5" name="Рисунок 4" descr="OZOLI 10 09 017.jpg"/>
          <p:cNvPicPr>
            <a:picLocks noGrp="1" noChangeAspect="1"/>
          </p:cNvPicPr>
          <p:nvPr>
            <p:ph type="pic" idx="1"/>
          </p:nvPr>
        </p:nvPicPr>
        <p:blipFill>
          <a:blip r:embed="rId2" cstate="print"/>
          <a:stretch>
            <a:fillRect/>
          </a:stretch>
        </p:blipFill>
        <p:spPr>
          <a:xfrm rot="420000">
            <a:off x="3485793" y="1433832"/>
            <a:ext cx="4617720" cy="3463290"/>
          </a:xfrm>
        </p:spPr>
      </p:pic>
    </p:spTree>
  </p:cSld>
  <p:clrMapOvr>
    <a:masterClrMapping/>
  </p:clrMapOvr>
  <p:transition>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Vestnieks 09 015.jpg"/>
          <p:cNvPicPr>
            <a:picLocks noChangeAspect="1"/>
          </p:cNvPicPr>
          <p:nvPr/>
        </p:nvPicPr>
        <p:blipFill>
          <a:blip r:embed="rId2" cstate="print"/>
          <a:srcRect l="23886"/>
          <a:stretch>
            <a:fillRect/>
          </a:stretch>
        </p:blipFill>
        <p:spPr>
          <a:xfrm>
            <a:off x="3071802" y="1357298"/>
            <a:ext cx="3251589" cy="3204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Заголовок 1"/>
          <p:cNvSpPr>
            <a:spLocks noGrp="1"/>
          </p:cNvSpPr>
          <p:nvPr>
            <p:ph type="title"/>
          </p:nvPr>
        </p:nvSpPr>
        <p:spPr>
          <a:xfrm>
            <a:off x="457200" y="704088"/>
            <a:ext cx="8229600" cy="653210"/>
          </a:xfrm>
        </p:spPr>
        <p:txBody>
          <a:bodyPr>
            <a:normAutofit fontScale="90000"/>
          </a:bodyPr>
          <a:lstStyle/>
          <a:p>
            <a:pPr algn="ctr"/>
            <a:r>
              <a:rPr lang="lv-LV" b="1" dirty="0" smtClean="0">
                <a:solidFill>
                  <a:srgbClr val="C00000"/>
                </a:solidFill>
                <a:latin typeface="+mn-lt"/>
              </a:rPr>
              <a:t>“KARTA POLAKA”</a:t>
            </a:r>
            <a:br>
              <a:rPr lang="lv-LV" b="1" dirty="0" smtClean="0">
                <a:solidFill>
                  <a:srgbClr val="C00000"/>
                </a:solidFill>
                <a:latin typeface="+mn-lt"/>
              </a:rPr>
            </a:br>
            <a:endParaRPr lang="ru-RU" b="1" dirty="0">
              <a:solidFill>
                <a:srgbClr val="C00000"/>
              </a:solidFill>
              <a:latin typeface="+mn-lt"/>
            </a:endParaRPr>
          </a:p>
        </p:txBody>
      </p:sp>
      <p:pic>
        <p:nvPicPr>
          <p:cNvPr id="4" name="Содержимое 3" descr="IMG_0029.JPG"/>
          <p:cNvPicPr>
            <a:picLocks noGrp="1" noChangeAspect="1"/>
          </p:cNvPicPr>
          <p:nvPr>
            <p:ph idx="1"/>
          </p:nvPr>
        </p:nvPicPr>
        <p:blipFill>
          <a:blip r:embed="rId3" cstate="print"/>
          <a:srcRect t="24268" r="32911" b="5750"/>
          <a:stretch>
            <a:fillRect/>
          </a:stretch>
        </p:blipFill>
        <p:spPr>
          <a:xfrm>
            <a:off x="0" y="642918"/>
            <a:ext cx="3221073" cy="252000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5" name="Рисунок 4" descr="IMG_0032.JPG"/>
          <p:cNvPicPr>
            <a:picLocks noChangeAspect="1"/>
          </p:cNvPicPr>
          <p:nvPr/>
        </p:nvPicPr>
        <p:blipFill>
          <a:blip r:embed="rId4" cstate="print"/>
          <a:srcRect l="11250" r="8750" b="24242"/>
          <a:stretch>
            <a:fillRect/>
          </a:stretch>
        </p:blipFill>
        <p:spPr>
          <a:xfrm>
            <a:off x="5857884" y="642918"/>
            <a:ext cx="2903040" cy="226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Рисунок 5" descr="Vestnieks 09 021.jpg"/>
          <p:cNvPicPr>
            <a:picLocks noChangeAspect="1"/>
          </p:cNvPicPr>
          <p:nvPr/>
        </p:nvPicPr>
        <p:blipFill>
          <a:blip r:embed="rId5" cstate="print"/>
          <a:stretch>
            <a:fillRect/>
          </a:stretch>
        </p:blipFill>
        <p:spPr>
          <a:xfrm>
            <a:off x="214282" y="4143380"/>
            <a:ext cx="3697753" cy="23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Рисунок 6" descr="Vestnieks 09 020.jpg"/>
          <p:cNvPicPr>
            <a:picLocks noChangeAspect="1"/>
          </p:cNvPicPr>
          <p:nvPr/>
        </p:nvPicPr>
        <p:blipFill>
          <a:blip r:embed="rId6" cstate="print"/>
          <a:stretch>
            <a:fillRect/>
          </a:stretch>
        </p:blipFill>
        <p:spPr>
          <a:xfrm>
            <a:off x="4857752" y="3714752"/>
            <a:ext cx="3936000" cy="2952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4" presetClass="entr" presetSubtype="16"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ox(in)">
                                      <p:cBhvr>
                                        <p:cTn id="11" dur="500"/>
                                        <p:tgtEl>
                                          <p:spTgt spid="7"/>
                                        </p:tgtEl>
                                      </p:cBhvr>
                                    </p:animEffect>
                                  </p:childTnLst>
                                </p:cTn>
                              </p:par>
                              <p:par>
                                <p:cTn id="12" presetID="8" presetClass="entr" presetSubtype="16" fill="hold"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diamond(in)">
                                      <p:cBhvr>
                                        <p:cTn id="14" dur="2000"/>
                                        <p:tgtEl>
                                          <p:spTgt spid="8"/>
                                        </p:tgtEl>
                                      </p:cBhvr>
                                    </p:animEffect>
                                  </p:childTnLst>
                                </p:cTn>
                              </p:par>
                              <p:par>
                                <p:cTn id="15" presetID="5" presetClass="entr" presetSubtype="1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heckerboard(across)">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DSC05772.JPG"/>
          <p:cNvPicPr>
            <a:picLocks noChangeAspect="1"/>
          </p:cNvPicPr>
          <p:nvPr/>
        </p:nvPicPr>
        <p:blipFill>
          <a:blip r:embed="rId2" cstate="print"/>
          <a:stretch>
            <a:fillRect/>
          </a:stretch>
        </p:blipFill>
        <p:spPr>
          <a:xfrm>
            <a:off x="1256281" y="3857628"/>
            <a:ext cx="3488165" cy="26432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Заголовок 1"/>
          <p:cNvSpPr>
            <a:spLocks noGrp="1"/>
          </p:cNvSpPr>
          <p:nvPr>
            <p:ph type="title"/>
          </p:nvPr>
        </p:nvSpPr>
        <p:spPr>
          <a:xfrm>
            <a:off x="457200" y="704088"/>
            <a:ext cx="8229600" cy="867524"/>
          </a:xfrm>
        </p:spPr>
        <p:txBody>
          <a:bodyPr>
            <a:normAutofit/>
          </a:bodyPr>
          <a:lstStyle/>
          <a:p>
            <a:pPr algn="ctr"/>
            <a:r>
              <a:rPr lang="lv-LV" dirty="0" smtClean="0">
                <a:solidFill>
                  <a:srgbClr val="C00000"/>
                </a:solidFill>
                <a:latin typeface="+mn-lt"/>
              </a:rPr>
              <a:t>SIGULDA </a:t>
            </a:r>
            <a:endParaRPr lang="ru-RU" dirty="0">
              <a:solidFill>
                <a:srgbClr val="C00000"/>
              </a:solidFill>
              <a:latin typeface="+mn-lt"/>
            </a:endParaRPr>
          </a:p>
        </p:txBody>
      </p:sp>
      <p:pic>
        <p:nvPicPr>
          <p:cNvPr id="4" name="Содержимое 3" descr="HPIM0679.JPG"/>
          <p:cNvPicPr>
            <a:picLocks noGrp="1" noChangeAspect="1"/>
          </p:cNvPicPr>
          <p:nvPr>
            <p:ph idx="1"/>
          </p:nvPr>
        </p:nvPicPr>
        <p:blipFill>
          <a:blip r:embed="rId3" cstate="print"/>
          <a:srcRect b="10022"/>
          <a:stretch>
            <a:fillRect/>
          </a:stretch>
        </p:blipFill>
        <p:spPr>
          <a:xfrm>
            <a:off x="500034" y="1643050"/>
            <a:ext cx="3500463" cy="256540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Рисунок 5" descr="DSC04539.JPG"/>
          <p:cNvPicPr>
            <a:picLocks noChangeAspect="1"/>
          </p:cNvPicPr>
          <p:nvPr/>
        </p:nvPicPr>
        <p:blipFill>
          <a:blip r:embed="rId4" cstate="print"/>
          <a:stretch>
            <a:fillRect/>
          </a:stretch>
        </p:blipFill>
        <p:spPr>
          <a:xfrm>
            <a:off x="4929190" y="2253157"/>
            <a:ext cx="3857652" cy="292318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isometricOffAxis2Left"/>
            <a:lightRig rig="threePt" dir="t">
              <a:rot lat="0" lon="0" rev="2100000"/>
            </a:lightRig>
          </a:scene3d>
          <a:sp3d extrusionH="25400">
            <a:bevelT w="304800" h="152400" prst="hardEdge"/>
            <a:extrusionClr>
              <a:srgbClr val="000000"/>
            </a:extrusionClr>
          </a:sp3d>
        </p:spPr>
      </p:pic>
    </p:spTree>
  </p:cSld>
  <p:clrMapOvr>
    <a:masterClrMapping/>
  </p:clrMapOvr>
  <p:transition>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DSC05779.JPG"/>
          <p:cNvPicPr>
            <a:picLocks noChangeAspect="1"/>
          </p:cNvPicPr>
          <p:nvPr/>
        </p:nvPicPr>
        <p:blipFill>
          <a:blip r:embed="rId2" cstate="print"/>
          <a:stretch>
            <a:fillRect/>
          </a:stretch>
        </p:blipFill>
        <p:spPr>
          <a:xfrm>
            <a:off x="1214414" y="3929066"/>
            <a:ext cx="5214974" cy="2643206"/>
          </a:xfrm>
          <a:prstGeom prst="rect">
            <a:avLst/>
          </a:prstGeom>
          <a:ln>
            <a:noFill/>
          </a:ln>
          <a:effectLst>
            <a:outerShdw blurRad="190500" algn="tl" rotWithShape="0">
              <a:srgbClr val="000000">
                <a:alpha val="70000"/>
              </a:srgbClr>
            </a:outerShdw>
          </a:effectLst>
        </p:spPr>
      </p:pic>
      <p:sp>
        <p:nvSpPr>
          <p:cNvPr id="2" name="Заголовок 1"/>
          <p:cNvSpPr>
            <a:spLocks noGrp="1"/>
          </p:cNvSpPr>
          <p:nvPr>
            <p:ph type="title"/>
          </p:nvPr>
        </p:nvSpPr>
        <p:spPr>
          <a:xfrm>
            <a:off x="500034" y="285728"/>
            <a:ext cx="8229600" cy="1347046"/>
          </a:xfrm>
        </p:spPr>
        <p:txBody>
          <a:bodyPr>
            <a:normAutofit/>
          </a:bodyPr>
          <a:lstStyle/>
          <a:p>
            <a:pPr algn="ctr"/>
            <a:r>
              <a:rPr lang="lv-LV" sz="5400" dirty="0" smtClean="0">
                <a:solidFill>
                  <a:srgbClr val="C00000"/>
                </a:solidFill>
              </a:rPr>
              <a:t>VIĻŅA</a:t>
            </a:r>
            <a:endParaRPr lang="ru-RU" sz="5400" dirty="0">
              <a:solidFill>
                <a:srgbClr val="C00000"/>
              </a:solidFill>
            </a:endParaRPr>
          </a:p>
        </p:txBody>
      </p:sp>
      <p:pic>
        <p:nvPicPr>
          <p:cNvPr id="4" name="Содержимое 3" descr="DSC05772.JPG"/>
          <p:cNvPicPr>
            <a:picLocks noGrp="1" noChangeAspect="1"/>
          </p:cNvPicPr>
          <p:nvPr>
            <p:ph idx="1"/>
          </p:nvPr>
        </p:nvPicPr>
        <p:blipFill>
          <a:blip r:embed="rId3" cstate="print"/>
          <a:stretch>
            <a:fillRect/>
          </a:stretch>
        </p:blipFill>
        <p:spPr>
          <a:xfrm>
            <a:off x="4643438" y="2071678"/>
            <a:ext cx="4283614" cy="278608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Рисунок 5" descr="DSC05843.JPG"/>
          <p:cNvPicPr>
            <a:picLocks noChangeAspect="1"/>
          </p:cNvPicPr>
          <p:nvPr/>
        </p:nvPicPr>
        <p:blipFill>
          <a:blip r:embed="rId4" cstate="print"/>
          <a:stretch>
            <a:fillRect/>
          </a:stretch>
        </p:blipFill>
        <p:spPr>
          <a:xfrm>
            <a:off x="357158" y="1857364"/>
            <a:ext cx="3929090" cy="242889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ransition>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r"/>
            <a:r>
              <a:rPr lang="lv-LV" sz="5400" dirty="0" smtClean="0">
                <a:solidFill>
                  <a:srgbClr val="C00000"/>
                </a:solidFill>
              </a:rPr>
              <a:t>LATGALE</a:t>
            </a:r>
            <a:br>
              <a:rPr lang="lv-LV" sz="5400" dirty="0" smtClean="0">
                <a:solidFill>
                  <a:srgbClr val="C00000"/>
                </a:solidFill>
              </a:rPr>
            </a:br>
            <a:endParaRPr lang="ru-RU" sz="5400" dirty="0">
              <a:solidFill>
                <a:srgbClr val="C00000"/>
              </a:solidFill>
            </a:endParaRPr>
          </a:p>
        </p:txBody>
      </p:sp>
      <p:pic>
        <p:nvPicPr>
          <p:cNvPr id="4" name="Содержимое 3" descr="DSC04539.JPG"/>
          <p:cNvPicPr>
            <a:picLocks noGrp="1" noChangeAspect="1"/>
          </p:cNvPicPr>
          <p:nvPr>
            <p:ph idx="1"/>
          </p:nvPr>
        </p:nvPicPr>
        <p:blipFill>
          <a:blip r:embed="rId2" cstate="print"/>
          <a:stretch>
            <a:fillRect/>
          </a:stretch>
        </p:blipFill>
        <p:spPr>
          <a:xfrm>
            <a:off x="214282" y="3714752"/>
            <a:ext cx="4997994" cy="292895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Рисунок 5" descr="DSC04590.JPG"/>
          <p:cNvPicPr>
            <a:picLocks noChangeAspect="1"/>
          </p:cNvPicPr>
          <p:nvPr/>
        </p:nvPicPr>
        <p:blipFill>
          <a:blip r:embed="rId3" cstate="print"/>
          <a:srcRect l="14943" r="4598" b="11864"/>
          <a:stretch>
            <a:fillRect/>
          </a:stretch>
        </p:blipFill>
        <p:spPr>
          <a:xfrm>
            <a:off x="4143372" y="1500174"/>
            <a:ext cx="5000628" cy="3714776"/>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5" name="Рисунок 4" descr="DSC04582.JPG"/>
          <p:cNvPicPr>
            <a:picLocks noChangeAspect="1"/>
          </p:cNvPicPr>
          <p:nvPr/>
        </p:nvPicPr>
        <p:blipFill>
          <a:blip r:embed="rId4" cstate="print"/>
          <a:srcRect t="9434" b="11321"/>
          <a:stretch>
            <a:fillRect/>
          </a:stretch>
        </p:blipFill>
        <p:spPr>
          <a:xfrm>
            <a:off x="500034" y="428604"/>
            <a:ext cx="4286280" cy="30003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HPIM0737.JPG"/>
          <p:cNvPicPr>
            <a:picLocks noGrp="1" noChangeAspect="1"/>
          </p:cNvPicPr>
          <p:nvPr>
            <p:ph idx="1"/>
          </p:nvPr>
        </p:nvPicPr>
        <p:blipFill>
          <a:blip r:embed="rId2" cstate="print"/>
          <a:stretch>
            <a:fillRect/>
          </a:stretch>
        </p:blipFill>
        <p:spPr>
          <a:xfrm>
            <a:off x="0" y="1428736"/>
            <a:ext cx="3230568" cy="2448000"/>
          </a:xfrm>
          <a:prstGeom prst="ellipse">
            <a:avLst/>
          </a:prstGeom>
          <a:ln>
            <a:noFill/>
          </a:ln>
          <a:effectLst>
            <a:softEdge rad="112500"/>
          </a:effectLst>
        </p:spPr>
      </p:pic>
      <p:sp>
        <p:nvSpPr>
          <p:cNvPr id="2" name="Заголовок 1"/>
          <p:cNvSpPr>
            <a:spLocks noGrp="1"/>
          </p:cNvSpPr>
          <p:nvPr>
            <p:ph type="title"/>
          </p:nvPr>
        </p:nvSpPr>
        <p:spPr/>
        <p:txBody>
          <a:bodyPr>
            <a:normAutofit fontScale="90000"/>
          </a:bodyPr>
          <a:lstStyle/>
          <a:p>
            <a:pPr algn="ctr"/>
            <a:r>
              <a:rPr lang="lv-LV" sz="2800" dirty="0" smtClean="0"/>
              <a:t> </a:t>
            </a:r>
            <a:r>
              <a:rPr lang="ru-RU" sz="2800" dirty="0" smtClean="0"/>
              <a:t/>
            </a:r>
            <a:br>
              <a:rPr lang="ru-RU" sz="2800" dirty="0" smtClean="0"/>
            </a:br>
            <a:r>
              <a:rPr lang="lv-LV" sz="2800" dirty="0" smtClean="0"/>
              <a:t>	</a:t>
            </a:r>
            <a:br>
              <a:rPr lang="lv-LV" sz="2800" dirty="0" smtClean="0"/>
            </a:br>
            <a:r>
              <a:rPr lang="lv-LV" sz="2200" b="1" dirty="0" smtClean="0">
                <a:solidFill>
                  <a:srgbClr val="C00000"/>
                </a:solidFill>
              </a:rPr>
              <a:t>2008. gada 14 novembrī</a:t>
            </a:r>
            <a:r>
              <a:rPr lang="lv-LV" sz="2200" dirty="0" smtClean="0">
                <a:solidFill>
                  <a:srgbClr val="C00000"/>
                </a:solidFill>
              </a:rPr>
              <a:t> Krustpils kultūras namā notika vērienīgs pasākums </a:t>
            </a:r>
            <a:br>
              <a:rPr lang="lv-LV" sz="2200" dirty="0" smtClean="0">
                <a:solidFill>
                  <a:srgbClr val="C00000"/>
                </a:solidFill>
              </a:rPr>
            </a:br>
            <a:r>
              <a:rPr lang="lv-LV" sz="2200" dirty="0" smtClean="0">
                <a:solidFill>
                  <a:srgbClr val="C00000"/>
                </a:solidFill>
              </a:rPr>
              <a:t>„ Jēkabpils – mūsu kopīgās mājas” , veltīts Latvijas Republikas 90. gadadienai, ko finansēja Jēkabpils pilsētas pašvaldība. </a:t>
            </a:r>
            <a:br>
              <a:rPr lang="lv-LV" sz="2200" dirty="0" smtClean="0">
                <a:solidFill>
                  <a:srgbClr val="C00000"/>
                </a:solidFill>
              </a:rPr>
            </a:br>
            <a:endParaRPr lang="ru-RU" sz="2200" dirty="0">
              <a:solidFill>
                <a:srgbClr val="C00000"/>
              </a:solidFill>
            </a:endParaRPr>
          </a:p>
        </p:txBody>
      </p:sp>
      <p:pic>
        <p:nvPicPr>
          <p:cNvPr id="5" name="Рисунок 4" descr="HPIM0733.JPG"/>
          <p:cNvPicPr>
            <a:picLocks noChangeAspect="1"/>
          </p:cNvPicPr>
          <p:nvPr/>
        </p:nvPicPr>
        <p:blipFill>
          <a:blip r:embed="rId3" cstate="print"/>
          <a:srcRect l="18698" t="4669"/>
          <a:stretch>
            <a:fillRect/>
          </a:stretch>
        </p:blipFill>
        <p:spPr>
          <a:xfrm>
            <a:off x="5000628" y="1643050"/>
            <a:ext cx="3808556" cy="3384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Рисунок 5" descr="IMG_0443.JPG"/>
          <p:cNvPicPr>
            <a:picLocks noChangeAspect="1"/>
          </p:cNvPicPr>
          <p:nvPr/>
        </p:nvPicPr>
        <p:blipFill>
          <a:blip r:embed="rId4" cstate="print"/>
          <a:srcRect l="12500" t="5208"/>
          <a:stretch>
            <a:fillRect/>
          </a:stretch>
        </p:blipFill>
        <p:spPr>
          <a:xfrm>
            <a:off x="1000100" y="3429000"/>
            <a:ext cx="3899060" cy="31680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ransition>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Содержимое 7" descr="HPIM0592.JPG"/>
          <p:cNvPicPr>
            <a:picLocks noGrp="1" noChangeAspect="1"/>
          </p:cNvPicPr>
          <p:nvPr>
            <p:ph sz="quarter" idx="4"/>
          </p:nvPr>
        </p:nvPicPr>
        <p:blipFill>
          <a:blip r:embed="rId2" cstate="print"/>
          <a:stretch>
            <a:fillRect/>
          </a:stretch>
        </p:blipFill>
        <p:spPr>
          <a:xfrm rot="21330925">
            <a:off x="279683" y="3660186"/>
            <a:ext cx="2327909" cy="1764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9" name="Рисунок 8" descr="HPIM0593.JPG"/>
          <p:cNvPicPr>
            <a:picLocks noChangeAspect="1"/>
          </p:cNvPicPr>
          <p:nvPr/>
        </p:nvPicPr>
        <p:blipFill>
          <a:blip r:embed="rId3" cstate="print"/>
          <a:stretch>
            <a:fillRect/>
          </a:stretch>
        </p:blipFill>
        <p:spPr>
          <a:xfrm>
            <a:off x="2928926" y="4000504"/>
            <a:ext cx="3214710" cy="24359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Заголовок 1"/>
          <p:cNvSpPr>
            <a:spLocks noGrp="1"/>
          </p:cNvSpPr>
          <p:nvPr>
            <p:ph type="title"/>
          </p:nvPr>
        </p:nvSpPr>
        <p:spPr/>
        <p:txBody>
          <a:bodyPr>
            <a:normAutofit fontScale="90000"/>
          </a:bodyPr>
          <a:lstStyle/>
          <a:p>
            <a:pPr algn="ctr"/>
            <a:r>
              <a:rPr lang="lv-LV" dirty="0" smtClean="0">
                <a:solidFill>
                  <a:srgbClr val="C00000"/>
                </a:solidFill>
              </a:rPr>
              <a:t>POļU VIRTUVES PREZENTĀCIJA</a:t>
            </a:r>
            <a:br>
              <a:rPr lang="lv-LV" dirty="0" smtClean="0">
                <a:solidFill>
                  <a:srgbClr val="C00000"/>
                </a:solidFill>
              </a:rPr>
            </a:br>
            <a:endParaRPr lang="ru-RU" dirty="0">
              <a:solidFill>
                <a:srgbClr val="C00000"/>
              </a:solidFill>
            </a:endParaRPr>
          </a:p>
        </p:txBody>
      </p:sp>
      <p:sp>
        <p:nvSpPr>
          <p:cNvPr id="3" name="Текст 2"/>
          <p:cNvSpPr>
            <a:spLocks noGrp="1"/>
          </p:cNvSpPr>
          <p:nvPr>
            <p:ph type="body" idx="1"/>
          </p:nvPr>
        </p:nvSpPr>
        <p:spPr>
          <a:xfrm>
            <a:off x="1500166" y="3929066"/>
            <a:ext cx="4040188" cy="585798"/>
          </a:xfrm>
        </p:spPr>
        <p:txBody>
          <a:bodyPr/>
          <a:lstStyle/>
          <a:p>
            <a:pPr algn="ctr"/>
            <a:r>
              <a:rPr lang="lv-LV" dirty="0" smtClean="0">
                <a:solidFill>
                  <a:schemeClr val="bg1"/>
                </a:solidFill>
              </a:rPr>
              <a:t>BIGOS</a:t>
            </a:r>
            <a:endParaRPr lang="ru-RU" dirty="0">
              <a:solidFill>
                <a:schemeClr val="bg1"/>
              </a:solidFill>
            </a:endParaRPr>
          </a:p>
        </p:txBody>
      </p:sp>
      <p:sp>
        <p:nvSpPr>
          <p:cNvPr id="4" name="Текст 3"/>
          <p:cNvSpPr>
            <a:spLocks noGrp="1"/>
          </p:cNvSpPr>
          <p:nvPr>
            <p:ph type="body" sz="half" idx="3"/>
          </p:nvPr>
        </p:nvSpPr>
        <p:spPr>
          <a:xfrm>
            <a:off x="214282" y="3714752"/>
            <a:ext cx="4041775" cy="654843"/>
          </a:xfrm>
        </p:spPr>
        <p:txBody>
          <a:bodyPr/>
          <a:lstStyle/>
          <a:p>
            <a:r>
              <a:rPr lang="lv-LV" dirty="0" smtClean="0">
                <a:solidFill>
                  <a:schemeClr val="bg1"/>
                </a:solidFill>
              </a:rPr>
              <a:t>TATAR</a:t>
            </a:r>
            <a:endParaRPr lang="ru-RU" dirty="0">
              <a:solidFill>
                <a:schemeClr val="bg1"/>
              </a:solidFill>
            </a:endParaRPr>
          </a:p>
        </p:txBody>
      </p:sp>
      <p:pic>
        <p:nvPicPr>
          <p:cNvPr id="10" name="Рисунок 9" descr="HPIM0616.JPG"/>
          <p:cNvPicPr>
            <a:picLocks noChangeAspect="1"/>
          </p:cNvPicPr>
          <p:nvPr/>
        </p:nvPicPr>
        <p:blipFill>
          <a:blip r:embed="rId4" cstate="print"/>
          <a:stretch>
            <a:fillRect/>
          </a:stretch>
        </p:blipFill>
        <p:spPr>
          <a:xfrm rot="1259452">
            <a:off x="5205835" y="1550059"/>
            <a:ext cx="3571900" cy="270664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1" name="Рисунок 10" descr="HPIM0597.JPG"/>
          <p:cNvPicPr>
            <a:picLocks noChangeAspect="1"/>
          </p:cNvPicPr>
          <p:nvPr/>
        </p:nvPicPr>
        <p:blipFill>
          <a:blip r:embed="rId5" cstate="print"/>
          <a:stretch>
            <a:fillRect/>
          </a:stretch>
        </p:blipFill>
        <p:spPr>
          <a:xfrm>
            <a:off x="1000100" y="1142984"/>
            <a:ext cx="3135561" cy="2376000"/>
          </a:xfrm>
          <a:prstGeom prst="rect">
            <a:avLst/>
          </a:prstGeom>
          <a:ln>
            <a:noFill/>
          </a:ln>
          <a:effectLst>
            <a:softEdge rad="112500"/>
          </a:effec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3" presetClass="entr" presetSubtype="1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blinds(horizontal)">
                                      <p:cBhvr>
                                        <p:cTn id="11" dur="500"/>
                                        <p:tgtEl>
                                          <p:spTgt spid="8"/>
                                        </p:tgtEl>
                                      </p:cBhvr>
                                    </p:animEffect>
                                  </p:childTnLst>
                                </p:cTn>
                              </p:par>
                              <p:par>
                                <p:cTn id="12" presetID="8" presetClass="entr" presetSubtype="16" fill="hold"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diamond(in)">
                                      <p:cBhvr>
                                        <p:cTn id="14" dur="2000"/>
                                        <p:tgtEl>
                                          <p:spTgt spid="9"/>
                                        </p:tgtEl>
                                      </p:cBhvr>
                                    </p:animEffect>
                                  </p:childTnLst>
                                </p:cTn>
                              </p:par>
                              <p:par>
                                <p:cTn id="15" presetID="4" presetClass="entr" presetSubtype="16"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ox(in)">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descr="IMG_0459.JPG"/>
          <p:cNvPicPr>
            <a:picLocks noChangeAspect="1"/>
          </p:cNvPicPr>
          <p:nvPr/>
        </p:nvPicPr>
        <p:blipFill>
          <a:blip r:embed="rId2" cstate="print"/>
          <a:stretch>
            <a:fillRect/>
          </a:stretch>
        </p:blipFill>
        <p:spPr>
          <a:xfrm rot="749170">
            <a:off x="5500694" y="1857364"/>
            <a:ext cx="3456000" cy="2592000"/>
          </a:xfrm>
          <a:prstGeom prst="rect">
            <a:avLst/>
          </a:prstGeom>
          <a:ln>
            <a:noFill/>
          </a:ln>
          <a:effectLst>
            <a:outerShdw blurRad="190500" algn="tl" rotWithShape="0">
              <a:srgbClr val="000000">
                <a:alpha val="70000"/>
              </a:srgbClr>
            </a:outerShdw>
          </a:effectLst>
        </p:spPr>
      </p:pic>
      <p:sp>
        <p:nvSpPr>
          <p:cNvPr id="2" name="Заголовок 1"/>
          <p:cNvSpPr>
            <a:spLocks noGrp="1"/>
          </p:cNvSpPr>
          <p:nvPr>
            <p:ph type="title"/>
          </p:nvPr>
        </p:nvSpPr>
        <p:spPr>
          <a:xfrm>
            <a:off x="457200" y="704088"/>
            <a:ext cx="8229600" cy="724648"/>
          </a:xfrm>
        </p:spPr>
        <p:txBody>
          <a:bodyPr>
            <a:normAutofit fontScale="90000"/>
          </a:bodyPr>
          <a:lstStyle/>
          <a:p>
            <a:r>
              <a:rPr lang="lv-LV" sz="4400" dirty="0" smtClean="0">
                <a:solidFill>
                  <a:srgbClr val="C00000"/>
                </a:solidFill>
              </a:rPr>
              <a:t>Kopā ar Jēkabpils nacionālās biedrībām</a:t>
            </a:r>
            <a:endParaRPr lang="ru-RU" sz="4400" dirty="0"/>
          </a:p>
        </p:txBody>
      </p:sp>
      <p:pic>
        <p:nvPicPr>
          <p:cNvPr id="6" name="Содержимое 5" descr="IMG_0463.JPG"/>
          <p:cNvPicPr>
            <a:picLocks noGrp="1" noChangeAspect="1"/>
          </p:cNvPicPr>
          <p:nvPr>
            <p:ph sz="half" idx="2"/>
          </p:nvPr>
        </p:nvPicPr>
        <p:blipFill>
          <a:blip r:embed="rId3" cstate="print"/>
          <a:stretch>
            <a:fillRect/>
          </a:stretch>
        </p:blipFill>
        <p:spPr>
          <a:xfrm>
            <a:off x="2714612" y="4122000"/>
            <a:ext cx="3648000" cy="2736000"/>
          </a:xfrm>
          <a:prstGeom prst="rect">
            <a:avLst/>
          </a:prstGeom>
          <a:ln>
            <a:noFill/>
          </a:ln>
          <a:effectLst>
            <a:outerShdw blurRad="292100" dist="139700" dir="2700000" algn="tl" rotWithShape="0">
              <a:srgbClr val="333333">
                <a:alpha val="65000"/>
              </a:srgbClr>
            </a:outerShdw>
          </a:effectLst>
        </p:spPr>
      </p:pic>
      <p:pic>
        <p:nvPicPr>
          <p:cNvPr id="5" name="Содержимое 4" descr="Bilde170.jpg"/>
          <p:cNvPicPr>
            <a:picLocks noGrp="1" noChangeAspect="1"/>
          </p:cNvPicPr>
          <p:nvPr>
            <p:ph sz="half" idx="1"/>
          </p:nvPr>
        </p:nvPicPr>
        <p:blipFill>
          <a:blip r:embed="rId4" cstate="print"/>
          <a:stretch>
            <a:fillRect/>
          </a:stretch>
        </p:blipFill>
        <p:spPr>
          <a:xfrm rot="20890860">
            <a:off x="274546" y="1585452"/>
            <a:ext cx="3237584" cy="3015965"/>
          </a:xfrm>
          <a:prstGeom prst="rect">
            <a:avLst/>
          </a:prstGeom>
          <a:ln>
            <a:noFill/>
          </a:ln>
          <a:effectLst>
            <a:outerShdw blurRad="190500" algn="tl" rotWithShape="0">
              <a:srgbClr val="000000">
                <a:alpha val="70000"/>
              </a:srgbClr>
            </a:outerShdw>
          </a:effectLst>
        </p:spPr>
      </p:pic>
    </p:spTree>
  </p:cSld>
  <p:clrMapOvr>
    <a:masterClrMapping/>
  </p:clrMapOvr>
  <p:transition>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solidFill>
                  <a:srgbClr val="C00000"/>
                </a:solidFill>
              </a:rPr>
              <a:t>V</a:t>
            </a:r>
            <a:r>
              <a:rPr lang="lv-LV" dirty="0" smtClean="0">
                <a:solidFill>
                  <a:srgbClr val="C00000"/>
                </a:solidFill>
              </a:rPr>
              <a:t>IGILIJA</a:t>
            </a:r>
            <a:endParaRPr lang="ru-RU" dirty="0">
              <a:solidFill>
                <a:srgbClr val="C00000"/>
              </a:solidFill>
            </a:endParaRPr>
          </a:p>
        </p:txBody>
      </p:sp>
      <p:pic>
        <p:nvPicPr>
          <p:cNvPr id="5" name="Содержимое 4" descr="HPIM0808.JPG"/>
          <p:cNvPicPr>
            <a:picLocks noGrp="1" noChangeAspect="1"/>
          </p:cNvPicPr>
          <p:nvPr>
            <p:ph sz="half" idx="1"/>
          </p:nvPr>
        </p:nvPicPr>
        <p:blipFill>
          <a:blip r:embed="rId2" cstate="print"/>
          <a:srcRect l="21515"/>
          <a:stretch>
            <a:fillRect/>
          </a:stretch>
        </p:blipFill>
        <p:spPr>
          <a:xfrm>
            <a:off x="500034" y="1928802"/>
            <a:ext cx="3710014" cy="4357718"/>
          </a:xfrm>
          <a:prstGeom prst="rect">
            <a:avLst/>
          </a:prstGeom>
          <a:ln>
            <a:noFill/>
          </a:ln>
          <a:effectLst>
            <a:outerShdw blurRad="292100" dist="139700" dir="2700000" algn="tl" rotWithShape="0">
              <a:srgbClr val="333333">
                <a:alpha val="65000"/>
              </a:srgbClr>
            </a:outerShdw>
          </a:effectLst>
        </p:spPr>
      </p:pic>
      <p:pic>
        <p:nvPicPr>
          <p:cNvPr id="6" name="Содержимое 5" descr="HPIM0801.JPG"/>
          <p:cNvPicPr>
            <a:picLocks noGrp="1" noChangeAspect="1"/>
          </p:cNvPicPr>
          <p:nvPr>
            <p:ph sz="half" idx="2"/>
          </p:nvPr>
        </p:nvPicPr>
        <p:blipFill>
          <a:blip r:embed="rId3" cstate="print"/>
          <a:srcRect b="8889"/>
          <a:stretch>
            <a:fillRect/>
          </a:stretch>
        </p:blipFill>
        <p:spPr>
          <a:xfrm>
            <a:off x="4500562" y="2571744"/>
            <a:ext cx="4186238" cy="2928958"/>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lv-LV" dirty="0" smtClean="0"/>
              <a:t/>
            </a:r>
            <a:br>
              <a:rPr lang="lv-LV" dirty="0" smtClean="0"/>
            </a:br>
            <a:r>
              <a:rPr lang="lv-LV" sz="5400" dirty="0" smtClean="0">
                <a:solidFill>
                  <a:srgbClr val="C00000"/>
                </a:solidFill>
              </a:rPr>
              <a:t>. </a:t>
            </a:r>
            <a:r>
              <a:rPr lang="ru-RU" dirty="0" smtClean="0"/>
              <a:t/>
            </a:r>
            <a:br>
              <a:rPr lang="ru-RU" dirty="0" smtClean="0"/>
            </a:br>
            <a:r>
              <a:rPr lang="lv-LV" sz="3600" dirty="0" smtClean="0">
                <a:solidFill>
                  <a:srgbClr val="C00000"/>
                </a:solidFill>
              </a:rPr>
              <a:t>Dievs, Dzimtene, Gods </a:t>
            </a:r>
            <a:br>
              <a:rPr lang="lv-LV" sz="3600" dirty="0" smtClean="0">
                <a:solidFill>
                  <a:srgbClr val="C00000"/>
                </a:solidFill>
              </a:rPr>
            </a:br>
            <a:r>
              <a:rPr lang="lv-LV" sz="3600" dirty="0" smtClean="0">
                <a:solidFill>
                  <a:srgbClr val="C00000"/>
                </a:solidFill>
              </a:rPr>
              <a:t> Šis trīs lietas poļu ģimenēs ir prioritārās. </a:t>
            </a:r>
            <a:endParaRPr lang="ru-RU" dirty="0"/>
          </a:p>
        </p:txBody>
      </p:sp>
      <p:sp>
        <p:nvSpPr>
          <p:cNvPr id="3" name="Содержимое 2"/>
          <p:cNvSpPr>
            <a:spLocks noGrp="1"/>
          </p:cNvSpPr>
          <p:nvPr>
            <p:ph idx="1"/>
          </p:nvPr>
        </p:nvSpPr>
        <p:spPr/>
        <p:txBody>
          <a:bodyPr>
            <a:normAutofit fontScale="92500"/>
          </a:bodyPr>
          <a:lstStyle/>
          <a:p>
            <a:r>
              <a:rPr lang="lv-LV" dirty="0" smtClean="0"/>
              <a:t>Jau deviņpadsmit gadus Jēkabpilī darbojas Poļu biedrība, kas vieno šīs nācijas pārstāvjus, kuri dzīvo mūsu pilsētā. Biedrības mērķis bija un paliek poļu kultūras, tradīciju un valodas saglabāšana starp Jēkabpilī dzīvojošiem poļiem, kuru ir ap tūkstoti un pēc latviešiem, krieviem un baltkrieviem  ir ceturtajā vieta. </a:t>
            </a:r>
          </a:p>
          <a:p>
            <a:r>
              <a:rPr lang="lv-LV" dirty="0" smtClean="0"/>
              <a:t>Jēkabpilī Poļu biedrība tika izveidota 1990. gada 19. oktobrī pēc Itas Kozakievičas iniciatīvas, kura bija viena no Atmodas aktīvistēm un vēlāk arī mūsu vēlēšanu apgabala pārstāve Augstākajā padomē, kura pasludināja Latvijas valsts neatkarību.</a:t>
            </a:r>
            <a:endParaRPr lang="ru-RU" dirty="0" smtClean="0"/>
          </a:p>
          <a:p>
            <a:pPr>
              <a:buNone/>
            </a:pPr>
            <a:endParaRPr lang="ru-RU" dirty="0"/>
          </a:p>
        </p:txBody>
      </p:sp>
    </p:spTree>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lv-LV" dirty="0" smtClean="0">
                <a:solidFill>
                  <a:srgbClr val="C00000"/>
                </a:solidFill>
              </a:rPr>
              <a:t>“ANŽEJKI”</a:t>
            </a:r>
            <a:br>
              <a:rPr lang="lv-LV" dirty="0" smtClean="0">
                <a:solidFill>
                  <a:srgbClr val="C00000"/>
                </a:solidFill>
              </a:rPr>
            </a:br>
            <a:endParaRPr lang="ru-RU" dirty="0">
              <a:solidFill>
                <a:srgbClr val="C00000"/>
              </a:solidFill>
            </a:endParaRPr>
          </a:p>
        </p:txBody>
      </p:sp>
      <p:pic>
        <p:nvPicPr>
          <p:cNvPr id="6" name="Содержимое 5" descr="HPIM0794.JPG"/>
          <p:cNvPicPr>
            <a:picLocks noGrp="1" noChangeAspect="1"/>
          </p:cNvPicPr>
          <p:nvPr>
            <p:ph sz="half" idx="2"/>
          </p:nvPr>
        </p:nvPicPr>
        <p:blipFill>
          <a:blip r:embed="rId2" cstate="print"/>
          <a:stretch>
            <a:fillRect/>
          </a:stretch>
        </p:blipFill>
        <p:spPr>
          <a:xfrm>
            <a:off x="4714876" y="2071678"/>
            <a:ext cx="4038600" cy="3060306"/>
          </a:xfrm>
          <a:prstGeom prst="rect">
            <a:avLst/>
          </a:prstGeom>
          <a:ln>
            <a:noFill/>
          </a:ln>
          <a:effectLst>
            <a:outerShdw blurRad="190500" algn="tl" rotWithShape="0">
              <a:srgbClr val="000000">
                <a:alpha val="70000"/>
              </a:srgbClr>
            </a:outerShdw>
          </a:effectLst>
        </p:spPr>
      </p:pic>
      <p:pic>
        <p:nvPicPr>
          <p:cNvPr id="5" name="Содержимое 4" descr="HPIM0778.JPG"/>
          <p:cNvPicPr>
            <a:picLocks noGrp="1" noChangeAspect="1"/>
          </p:cNvPicPr>
          <p:nvPr>
            <p:ph sz="half" idx="1"/>
          </p:nvPr>
        </p:nvPicPr>
        <p:blipFill>
          <a:blip r:embed="rId3" cstate="print"/>
          <a:stretch>
            <a:fillRect/>
          </a:stretch>
        </p:blipFill>
        <p:spPr>
          <a:xfrm>
            <a:off x="2000232" y="4158000"/>
            <a:ext cx="3563116" cy="27000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7" name="Рисунок 6" descr="HPIM0780.JPG"/>
          <p:cNvPicPr>
            <a:picLocks noChangeAspect="1"/>
          </p:cNvPicPr>
          <p:nvPr/>
        </p:nvPicPr>
        <p:blipFill>
          <a:blip r:embed="rId4" cstate="print"/>
          <a:srcRect l="17637" t="21875" r="12112"/>
          <a:stretch>
            <a:fillRect/>
          </a:stretch>
        </p:blipFill>
        <p:spPr>
          <a:xfrm>
            <a:off x="285720" y="1000108"/>
            <a:ext cx="4101148" cy="34560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nodeType="withEffect">
                                  <p:stCondLst>
                                    <p:cond delay="0"/>
                                  </p:stCondLst>
                                  <p:childTnLst>
                                    <p:set>
                                      <p:cBhvr rctx="PPT">
                                        <p:cTn id="6" dur="indefinite"/>
                                        <p:tgtEl>
                                          <p:spTgt spid="5"/>
                                        </p:tgtEl>
                                        <p:attrNameLst>
                                          <p:attrName>style.opacity</p:attrName>
                                        </p:attrNameLst>
                                      </p:cBhvr>
                                      <p:to>
                                        <p:strVal val="0.5"/>
                                      </p:to>
                                    </p:set>
                                    <p:animEffect filter="image" prLst="opacity: 0.5">
                                      <p:cBhvr rctx="IE">
                                        <p:cTn id="7" dur="indefinite"/>
                                        <p:tgtEl>
                                          <p:spTgt spid="5"/>
                                        </p:tgtEl>
                                      </p:cBhvr>
                                    </p:animEffect>
                                  </p:childTnLst>
                                </p:cTn>
                              </p:par>
                              <p:par>
                                <p:cTn id="8" presetID="4" presetClass="entr" presetSubtype="16"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ox(in)">
                                      <p:cBhvr>
                                        <p:cTn id="10" dur="500"/>
                                        <p:tgtEl>
                                          <p:spTgt spid="7"/>
                                        </p:tgtEl>
                                      </p:cBhvr>
                                    </p:animEffect>
                                  </p:childTnLst>
                                </p:cTn>
                              </p:par>
                              <p:par>
                                <p:cTn id="11" presetID="2" presetClass="entr" presetSubtype="4"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HPIM1739.JPG"/>
          <p:cNvPicPr>
            <a:picLocks noChangeAspect="1"/>
          </p:cNvPicPr>
          <p:nvPr/>
        </p:nvPicPr>
        <p:blipFill>
          <a:blip r:embed="rId2" cstate="print"/>
          <a:srcRect t="19791"/>
          <a:stretch>
            <a:fillRect/>
          </a:stretch>
        </p:blipFill>
        <p:spPr>
          <a:xfrm>
            <a:off x="642910" y="3571876"/>
            <a:ext cx="4023087" cy="2736000"/>
          </a:xfrm>
          <a:prstGeom prst="rect">
            <a:avLst/>
          </a:prstGeom>
          <a:effectLst>
            <a:glow rad="63500">
              <a:schemeClr val="accent5">
                <a:satMod val="175000"/>
                <a:alpha val="40000"/>
              </a:schemeClr>
            </a:glow>
          </a:effectLst>
        </p:spPr>
      </p:pic>
      <p:sp>
        <p:nvSpPr>
          <p:cNvPr id="2" name="Заголовок 1"/>
          <p:cNvSpPr>
            <a:spLocks noGrp="1"/>
          </p:cNvSpPr>
          <p:nvPr>
            <p:ph type="title"/>
          </p:nvPr>
        </p:nvSpPr>
        <p:spPr>
          <a:xfrm>
            <a:off x="500034" y="571480"/>
            <a:ext cx="8229600" cy="846980"/>
          </a:xfrm>
        </p:spPr>
        <p:txBody>
          <a:bodyPr>
            <a:normAutofit/>
          </a:bodyPr>
          <a:lstStyle/>
          <a:p>
            <a:r>
              <a:rPr lang="lv-LV" dirty="0" smtClean="0">
                <a:solidFill>
                  <a:srgbClr val="C00000"/>
                </a:solidFill>
              </a:rPr>
              <a:t>“DAŽYNKI”</a:t>
            </a:r>
            <a:endParaRPr lang="ru-RU" dirty="0">
              <a:solidFill>
                <a:srgbClr val="C00000"/>
              </a:solidFill>
            </a:endParaRPr>
          </a:p>
        </p:txBody>
      </p:sp>
      <p:pic>
        <p:nvPicPr>
          <p:cNvPr id="4" name="Содержимое 3" descr="019.JPG"/>
          <p:cNvPicPr>
            <a:picLocks noGrp="1" noChangeAspect="1"/>
          </p:cNvPicPr>
          <p:nvPr>
            <p:ph idx="1"/>
          </p:nvPr>
        </p:nvPicPr>
        <p:blipFill>
          <a:blip r:embed="rId3" cstate="print"/>
          <a:stretch>
            <a:fillRect/>
          </a:stretch>
        </p:blipFill>
        <p:spPr>
          <a:xfrm>
            <a:off x="285720" y="1285860"/>
            <a:ext cx="3264000" cy="2448000"/>
          </a:xfrm>
          <a:effectLst>
            <a:glow rad="228600">
              <a:schemeClr val="accent3">
                <a:satMod val="175000"/>
                <a:alpha val="40000"/>
              </a:schemeClr>
            </a:glow>
            <a:outerShdw blurRad="50800" dist="38100" dir="5400000" algn="t" rotWithShape="0">
              <a:prstClr val="black">
                <a:alpha val="40000"/>
              </a:prstClr>
            </a:outerShdw>
          </a:effectLst>
        </p:spPr>
      </p:pic>
      <p:pic>
        <p:nvPicPr>
          <p:cNvPr id="7" name="Рисунок 6" descr="012.JPG"/>
          <p:cNvPicPr>
            <a:picLocks noChangeAspect="1"/>
          </p:cNvPicPr>
          <p:nvPr/>
        </p:nvPicPr>
        <p:blipFill>
          <a:blip r:embed="rId4" cstate="print"/>
          <a:srcRect t="22916"/>
          <a:stretch>
            <a:fillRect/>
          </a:stretch>
        </p:blipFill>
        <p:spPr>
          <a:xfrm>
            <a:off x="5286380" y="642918"/>
            <a:ext cx="3314967" cy="2628000"/>
          </a:xfrm>
          <a:prstGeom prst="rect">
            <a:avLst/>
          </a:prstGeom>
          <a:ln>
            <a:noFill/>
          </a:ln>
          <a:effectLst>
            <a:outerShdw blurRad="292100" dist="139700" dir="2700000" algn="tl" rotWithShape="0">
              <a:srgbClr val="333333">
                <a:alpha val="65000"/>
              </a:srgbClr>
            </a:outerShdw>
          </a:effectLst>
        </p:spPr>
      </p:pic>
      <p:pic>
        <p:nvPicPr>
          <p:cNvPr id="8" name="Рисунок 7" descr="012.JPG"/>
          <p:cNvPicPr>
            <a:picLocks noChangeAspect="1"/>
          </p:cNvPicPr>
          <p:nvPr/>
        </p:nvPicPr>
        <p:blipFill>
          <a:blip r:embed="rId5" cstate="print"/>
          <a:stretch>
            <a:fillRect/>
          </a:stretch>
        </p:blipFill>
        <p:spPr>
          <a:xfrm>
            <a:off x="5357818" y="3571876"/>
            <a:ext cx="3456000" cy="2592000"/>
          </a:xfrm>
          <a:prstGeom prst="rect">
            <a:avLst/>
          </a:prstGeom>
          <a:ln>
            <a:noFill/>
          </a:ln>
          <a:effectLst>
            <a:outerShdw blurRad="292100" dist="139700" dir="2700000" algn="tl" rotWithShape="0">
              <a:srgbClr val="333333">
                <a:alpha val="65000"/>
              </a:srgbClr>
            </a:outerShdw>
          </a:effectLst>
        </p:spPr>
      </p:pic>
      <p:sp>
        <p:nvSpPr>
          <p:cNvPr id="9" name="Солнце 8"/>
          <p:cNvSpPr/>
          <p:nvPr/>
        </p:nvSpPr>
        <p:spPr>
          <a:xfrm>
            <a:off x="4000496" y="1500174"/>
            <a:ext cx="914400" cy="914400"/>
          </a:xfrm>
          <a:prstGeom prst="sun">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rgbClr val="C00000"/>
              </a:solidFill>
            </a:endParaRPr>
          </a:p>
        </p:txBody>
      </p:sp>
    </p:spTree>
  </p:cSld>
  <p:clrMapOvr>
    <a:masterClrMapping/>
  </p:clrMapOvr>
  <p:transition>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lnSpcReduction="10000"/>
          </a:bodyPr>
          <a:lstStyle/>
          <a:p>
            <a:r>
              <a:rPr lang="lv-LV" dirty="0" smtClean="0"/>
              <a:t>Visus, kam interesē poļu valoda, kultūra, nāciet trešdienās uz Jēkabpils Nevalstisko organizāciju atbalsta centru, kas atrodas Jēkabpilī, Brīvības ielā 229 no 16.00 līdz 19.00. Šeit notiek poļu valodas kursi, ir mācību grāmatas un daiļliteratūra, iespējas paklausīties mūziku un skatīties video. </a:t>
            </a:r>
            <a:endParaRPr lang="ru-RU" dirty="0" smtClean="0"/>
          </a:p>
          <a:p>
            <a:r>
              <a:rPr lang="lv-LV" dirty="0" smtClean="0"/>
              <a:t>Ja Jums ir interese par Jēkabpils Poļu biedrības darbību, organizētajiem pasākumiem, vai gribat kļūt par tās biedru, varat sazināties ar Poļu biedrības „Rodacy” priekšsēdētāju Aleksandru Raščevski pa tālruni 29155380.</a:t>
            </a:r>
            <a:endParaRPr lang="ru-RU" dirty="0" smtClean="0"/>
          </a:p>
          <a:p>
            <a:endParaRPr lang="ru-RU" dirty="0"/>
          </a:p>
        </p:txBody>
      </p:sp>
    </p:spTree>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428604"/>
            <a:ext cx="2743200" cy="1162050"/>
          </a:xfrm>
          <a:solidFill>
            <a:schemeClr val="accent2"/>
          </a:solidFill>
        </p:spPr>
        <p:txBody>
          <a:bodyPr/>
          <a:lstStyle/>
          <a:p>
            <a:r>
              <a:rPr lang="lv-LV" sz="2800" dirty="0" smtClean="0">
                <a:solidFill>
                  <a:srgbClr val="C00000"/>
                </a:solidFill>
              </a:rPr>
              <a:t>Poļu pamatskola</a:t>
            </a:r>
            <a:endParaRPr lang="ru-RU" sz="2800" dirty="0">
              <a:solidFill>
                <a:srgbClr val="C00000"/>
              </a:solidFill>
            </a:endParaRPr>
          </a:p>
        </p:txBody>
      </p:sp>
      <p:sp>
        <p:nvSpPr>
          <p:cNvPr id="3" name="Текст 2"/>
          <p:cNvSpPr>
            <a:spLocks noGrp="1"/>
          </p:cNvSpPr>
          <p:nvPr>
            <p:ph type="body" idx="2"/>
          </p:nvPr>
        </p:nvSpPr>
        <p:spPr>
          <a:xfrm>
            <a:off x="714348" y="1714488"/>
            <a:ext cx="2743200" cy="4572000"/>
          </a:xfrm>
        </p:spPr>
        <p:txBody>
          <a:bodyPr/>
          <a:lstStyle/>
          <a:p>
            <a:r>
              <a:rPr lang="lv-LV" dirty="0" smtClean="0"/>
              <a:t>1994. gada 1. septembrī savas durvis Jēkabpils Poļu pamatskola atvēra pirmajiem skolēniem, kuru vecāki izvēlējās lai viņu bērni turpinātu vecāku un vecvecāku tradīcijas, mācītos savu senču valodu, apgūtu mācību priekšmetus šajā valodā un gūtu iespēju katru mācību gadu paaugstināt savas valodas zināšanas apmeklējot nometnes vai dzīvojot ģimenēs Polijā.  Arī latviešu valodas zināšanas Jēkabpils Poļu pamatskolas skolēniem ir ļoti labā līmenī, jo lielāko daļu mācību priekšmetu bērni apgūst tieši latviešu valodā. Pēc Poļu pamatskolas beigšanas, tās audzēkņi var izvēlēties vai turpināt mācības Latvijas izglītības iestādes, vai darīt to Polijā.</a:t>
            </a:r>
            <a:endParaRPr lang="ru-RU" dirty="0" smtClean="0"/>
          </a:p>
          <a:p>
            <a:endParaRPr lang="ru-RU" dirty="0"/>
          </a:p>
        </p:txBody>
      </p:sp>
      <p:pic>
        <p:nvPicPr>
          <p:cNvPr id="6" name="Содержимое 5" descr="1 wrzesien005.jpg"/>
          <p:cNvPicPr>
            <a:picLocks noGrp="1" noChangeAspect="1"/>
          </p:cNvPicPr>
          <p:nvPr>
            <p:ph sz="half" idx="1"/>
          </p:nvPr>
        </p:nvPicPr>
        <p:blipFill>
          <a:blip r:embed="rId2" cstate="print"/>
          <a:stretch>
            <a:fillRect/>
          </a:stretch>
        </p:blipFill>
        <p:spPr>
          <a:xfrm>
            <a:off x="3575051" y="2045493"/>
            <a:ext cx="5111751" cy="3833813"/>
          </a:xfrm>
          <a:prstGeom prst="rect">
            <a:avLst/>
          </a:prstGeom>
          <a:ln>
            <a:noFill/>
          </a:ln>
          <a:effectLst>
            <a:softEdge rad="112500"/>
          </a:effec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lv-LV" sz="2000" dirty="0" smtClean="0"/>
              <a:t/>
            </a:r>
            <a:br>
              <a:rPr lang="lv-LV" sz="2000" dirty="0" smtClean="0"/>
            </a:br>
            <a:r>
              <a:rPr lang="lv-LV" sz="2000" dirty="0" smtClean="0"/>
              <a:t/>
            </a:r>
            <a:br>
              <a:rPr lang="lv-LV" sz="2000" dirty="0" smtClean="0"/>
            </a:br>
            <a:r>
              <a:rPr lang="lv-LV" sz="2000" dirty="0" smtClean="0"/>
              <a:t>Lai poļu valodas apguve būtu pilnvērtīgāka, Jēkabpils Poļu pamatskolas skolotāju vidū ir arī skolotāji no Polijas. Pirmā skolotāja no Polijas bija Irma Jaroš, kura strādāja pamatskolā piecus gadus. Viņas vadītos poļu valodas kursus kopā apmeklēja ap 300 klausītāju. Šoruden tādus kursus pasniedz jauna skolotāja Ioanna Šostak</a:t>
            </a:r>
            <a:endParaRPr lang="ru-RU" sz="2000" dirty="0"/>
          </a:p>
        </p:txBody>
      </p:sp>
      <p:sp>
        <p:nvSpPr>
          <p:cNvPr id="3" name="Текст 2"/>
          <p:cNvSpPr>
            <a:spLocks noGrp="1"/>
          </p:cNvSpPr>
          <p:nvPr>
            <p:ph type="body" idx="1"/>
          </p:nvPr>
        </p:nvSpPr>
        <p:spPr/>
        <p:txBody>
          <a:bodyPr/>
          <a:lstStyle/>
          <a:p>
            <a:pPr algn="ctr"/>
            <a:r>
              <a:rPr lang="lv-LV" sz="4000" dirty="0" smtClean="0">
                <a:solidFill>
                  <a:srgbClr val="C00000"/>
                </a:solidFill>
              </a:rPr>
              <a:t>1994</a:t>
            </a:r>
            <a:endParaRPr lang="ru-RU" sz="4000" dirty="0">
              <a:solidFill>
                <a:srgbClr val="C00000"/>
              </a:solidFill>
            </a:endParaRPr>
          </a:p>
        </p:txBody>
      </p:sp>
      <p:sp>
        <p:nvSpPr>
          <p:cNvPr id="4" name="Текст 3"/>
          <p:cNvSpPr>
            <a:spLocks noGrp="1"/>
          </p:cNvSpPr>
          <p:nvPr>
            <p:ph type="body" sz="half" idx="3"/>
          </p:nvPr>
        </p:nvSpPr>
        <p:spPr/>
        <p:txBody>
          <a:bodyPr>
            <a:normAutofit/>
          </a:bodyPr>
          <a:lstStyle/>
          <a:p>
            <a:pPr algn="ctr"/>
            <a:r>
              <a:rPr lang="lv-LV" sz="4000" dirty="0" smtClean="0">
                <a:solidFill>
                  <a:srgbClr val="C00000"/>
                </a:solidFill>
              </a:rPr>
              <a:t>2009</a:t>
            </a:r>
            <a:endParaRPr lang="ru-RU" sz="4000" dirty="0">
              <a:solidFill>
                <a:srgbClr val="C00000"/>
              </a:solidFill>
            </a:endParaRPr>
          </a:p>
        </p:txBody>
      </p:sp>
      <p:pic>
        <p:nvPicPr>
          <p:cNvPr id="7" name="Содержимое 6" descr="сканирование0008.JPG"/>
          <p:cNvPicPr>
            <a:picLocks noGrp="1" noChangeAspect="1"/>
          </p:cNvPicPr>
          <p:nvPr>
            <p:ph sz="quarter" idx="2"/>
          </p:nvPr>
        </p:nvPicPr>
        <p:blipFill>
          <a:blip r:embed="rId2" cstate="print"/>
          <a:stretch>
            <a:fillRect/>
          </a:stretch>
        </p:blipFill>
        <p:spPr>
          <a:xfrm>
            <a:off x="457202" y="2847244"/>
            <a:ext cx="4040188" cy="318122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8" name="Содержимое 7" descr="1 wrzesien019.jpg"/>
          <p:cNvPicPr>
            <a:picLocks noGrp="1" noChangeAspect="1"/>
          </p:cNvPicPr>
          <p:nvPr>
            <p:ph sz="quarter" idx="4"/>
          </p:nvPr>
        </p:nvPicPr>
        <p:blipFill>
          <a:blip r:embed="rId3" cstate="print"/>
          <a:stretch>
            <a:fillRect/>
          </a:stretch>
        </p:blipFill>
        <p:spPr>
          <a:xfrm>
            <a:off x="4645027" y="2922193"/>
            <a:ext cx="4041775" cy="303133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lv-LV" sz="2400" dirty="0" smtClean="0"/>
              <a:t/>
            </a:r>
            <a:br>
              <a:rPr lang="lv-LV" sz="2400" dirty="0" smtClean="0"/>
            </a:br>
            <a:r>
              <a:rPr lang="lv-LV" sz="1800" dirty="0" smtClean="0"/>
              <a:t>Jēkabpils poļu biedrības sadarbība ar Jēkabpils Poļu pamatskolu izpaužas kā dalība dažādos projektos, kas paredz aktīva un veselīga dzīvesveida propagandēšanu – bērniem tiek organizētas vasaras nometnes kā Jēkabpilī tā arī Polijā. 2009. gada septembrī projekta „Dzīvosim aktīvi” ietvaros kopā ar attīstības aģentūru „Pieci” notika sporta pasākums Jēkabpils Meža parkā. </a:t>
            </a:r>
            <a:endParaRPr lang="ru-RU" sz="1800" dirty="0"/>
          </a:p>
        </p:txBody>
      </p:sp>
      <p:pic>
        <p:nvPicPr>
          <p:cNvPr id="5" name="Содержимое 4" descr="Aktivi 017.jpg"/>
          <p:cNvPicPr>
            <a:picLocks noGrp="1" noChangeAspect="1"/>
          </p:cNvPicPr>
          <p:nvPr>
            <p:ph sz="half" idx="1"/>
          </p:nvPr>
        </p:nvPicPr>
        <p:blipFill>
          <a:blip r:embed="rId2" cstate="print"/>
          <a:stretch>
            <a:fillRect/>
          </a:stretch>
        </p:blipFill>
        <p:spPr>
          <a:xfrm>
            <a:off x="457200" y="2623344"/>
            <a:ext cx="4038600" cy="30289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6" name="Содержимое 5" descr="Vesela miesa....jpg"/>
          <p:cNvPicPr>
            <a:picLocks noGrp="1" noChangeAspect="1"/>
          </p:cNvPicPr>
          <p:nvPr>
            <p:ph sz="half" idx="2"/>
          </p:nvPr>
        </p:nvPicPr>
        <p:blipFill>
          <a:blip r:embed="rId3" cstate="print"/>
          <a:stretch>
            <a:fillRect/>
          </a:stretch>
        </p:blipFill>
        <p:spPr>
          <a:xfrm>
            <a:off x="5072067" y="2071678"/>
            <a:ext cx="3325416" cy="4433888"/>
          </a:xfrm>
          <a:prstGeom prst="round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lv-LV" sz="3200" dirty="0" smtClean="0">
                <a:solidFill>
                  <a:srgbClr val="C00000"/>
                </a:solidFill>
              </a:rPr>
              <a:t>Biedrības dvēsele ir tās vokālais ansamblis „Rodacy”.</a:t>
            </a:r>
            <a:br>
              <a:rPr lang="lv-LV" sz="3200" dirty="0" smtClean="0">
                <a:solidFill>
                  <a:srgbClr val="C00000"/>
                </a:solidFill>
              </a:rPr>
            </a:br>
            <a:r>
              <a:rPr lang="lv-LV" sz="3200" dirty="0" smtClean="0">
                <a:solidFill>
                  <a:srgbClr val="C00000"/>
                </a:solidFill>
              </a:rPr>
              <a:t> Ansambļa vadītāja ir Iveta Bērziņa. </a:t>
            </a:r>
            <a:endParaRPr lang="ru-RU" sz="3200" dirty="0">
              <a:solidFill>
                <a:srgbClr val="C00000"/>
              </a:solidFill>
            </a:endParaRPr>
          </a:p>
        </p:txBody>
      </p:sp>
      <p:pic>
        <p:nvPicPr>
          <p:cNvPr id="4" name="Содержимое 3" descr="LOLA 029.jpg"/>
          <p:cNvPicPr>
            <a:picLocks noGrp="1" noChangeAspect="1"/>
          </p:cNvPicPr>
          <p:nvPr>
            <p:ph idx="1"/>
          </p:nvPr>
        </p:nvPicPr>
        <p:blipFill>
          <a:blip r:embed="rId2" cstate="print"/>
          <a:stretch>
            <a:fillRect/>
          </a:stretch>
        </p:blipFill>
        <p:spPr>
          <a:xfrm>
            <a:off x="928663" y="1935165"/>
            <a:ext cx="6572296" cy="4389437"/>
          </a:xfrm>
          <a:prstGeom prst="round2DiagRect">
            <a:avLst/>
          </a:prstGeom>
          <a:ln w="190500" cap="sq">
            <a:solidFill>
              <a:schemeClr val="accent5">
                <a:lumMod val="20000"/>
                <a:lumOff val="80000"/>
              </a:schemeClr>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descr="IMG_0276.JPG"/>
          <p:cNvPicPr>
            <a:picLocks noChangeAspect="1"/>
          </p:cNvPicPr>
          <p:nvPr/>
        </p:nvPicPr>
        <p:blipFill>
          <a:blip r:embed="rId2" cstate="print"/>
          <a:srcRect l="6098" t="10417" b="14583"/>
          <a:stretch>
            <a:fillRect/>
          </a:stretch>
        </p:blipFill>
        <p:spPr>
          <a:xfrm>
            <a:off x="0" y="4071942"/>
            <a:ext cx="5500726" cy="25717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Заголовок 1"/>
          <p:cNvSpPr>
            <a:spLocks noGrp="1"/>
          </p:cNvSpPr>
          <p:nvPr>
            <p:ph type="title"/>
          </p:nvPr>
        </p:nvSpPr>
        <p:spPr/>
        <p:txBody>
          <a:bodyPr>
            <a:noAutofit/>
          </a:bodyPr>
          <a:lstStyle/>
          <a:p>
            <a:r>
              <a:rPr lang="lv-LV" sz="2000" dirty="0" smtClean="0">
                <a:solidFill>
                  <a:srgbClr val="C00000"/>
                </a:solidFill>
              </a:rPr>
              <a:t>Par tradīciju kļuva piedalīties ziemassvētku dziesmu festivālā Krāslavā, poļu kultūras festivālā Pasienē, Jēkabpils pilsētas svētkos, Miķeļdienu svētkos, labdarības koncertos Jēkabpils rajona pansionātā, Krustpils katoļu baznīcā.</a:t>
            </a:r>
            <a:endParaRPr lang="ru-RU" sz="2000" dirty="0">
              <a:solidFill>
                <a:srgbClr val="C00000"/>
              </a:solidFill>
            </a:endParaRPr>
          </a:p>
        </p:txBody>
      </p:sp>
      <p:pic>
        <p:nvPicPr>
          <p:cNvPr id="7" name="Содержимое 6" descr="LOLA 027.jpg"/>
          <p:cNvPicPr>
            <a:picLocks noGrp="1" noChangeAspect="1"/>
          </p:cNvPicPr>
          <p:nvPr>
            <p:ph sz="quarter" idx="2"/>
          </p:nvPr>
        </p:nvPicPr>
        <p:blipFill>
          <a:blip r:embed="rId3" cstate="print"/>
          <a:stretch>
            <a:fillRect/>
          </a:stretch>
        </p:blipFill>
        <p:spPr>
          <a:xfrm>
            <a:off x="285720" y="1928802"/>
            <a:ext cx="3857652" cy="2286016"/>
          </a:xfrm>
          <a:prstGeom prst="rect">
            <a:avLst/>
          </a:prstGeom>
          <a:ln>
            <a:noFill/>
          </a:ln>
          <a:effectLst>
            <a:softEdge rad="112500"/>
          </a:effectLst>
        </p:spPr>
      </p:pic>
      <p:pic>
        <p:nvPicPr>
          <p:cNvPr id="8" name="Содержимое 7" descr="Mikeldiena 024.jpg"/>
          <p:cNvPicPr>
            <a:picLocks noGrp="1" noChangeAspect="1"/>
          </p:cNvPicPr>
          <p:nvPr>
            <p:ph sz="quarter" idx="4"/>
          </p:nvPr>
        </p:nvPicPr>
        <p:blipFill>
          <a:blip r:embed="rId4" cstate="print"/>
          <a:srcRect t="10583" b="12687"/>
          <a:stretch>
            <a:fillRect/>
          </a:stretch>
        </p:blipFill>
        <p:spPr>
          <a:xfrm>
            <a:off x="4572000" y="1785926"/>
            <a:ext cx="3600000" cy="2071702"/>
          </a:xfrm>
          <a:prstGeom prst="rect">
            <a:avLst/>
          </a:prstGeom>
          <a:ln>
            <a:noFill/>
          </a:ln>
          <a:effectLst>
            <a:outerShdw blurRad="292100" dist="139700" dir="2700000" algn="tl" rotWithShape="0">
              <a:srgbClr val="333333">
                <a:alpha val="65000"/>
              </a:srgbClr>
            </a:outerShdw>
          </a:effectLst>
        </p:spPr>
      </p:pic>
      <p:pic>
        <p:nvPicPr>
          <p:cNvPr id="6" name="Рисунок 5" descr="Altar1.JPG"/>
          <p:cNvPicPr>
            <a:picLocks noChangeAspect="1"/>
          </p:cNvPicPr>
          <p:nvPr/>
        </p:nvPicPr>
        <p:blipFill>
          <a:blip r:embed="rId5" cstate="print"/>
          <a:stretch>
            <a:fillRect/>
          </a:stretch>
        </p:blipFill>
        <p:spPr>
          <a:xfrm>
            <a:off x="5786446" y="4214818"/>
            <a:ext cx="3072000" cy="2304000"/>
          </a:xfrm>
          <a:prstGeom prst="rect">
            <a:avLst/>
          </a:prstGeom>
          <a:ln>
            <a:noFill/>
          </a:ln>
          <a:effectLst>
            <a:softEdge rad="112500"/>
          </a:effectLst>
        </p:spPr>
      </p:pic>
    </p:spTree>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4643438" y="714356"/>
            <a:ext cx="4040188" cy="2000264"/>
          </a:xfrm>
        </p:spPr>
        <p:txBody>
          <a:bodyPr/>
          <a:lstStyle/>
          <a:p>
            <a:r>
              <a:rPr lang="lv-LV" sz="1600" dirty="0" smtClean="0">
                <a:solidFill>
                  <a:srgbClr val="C00000"/>
                </a:solidFill>
              </a:rPr>
              <a:t> Ša gada 7. novembrī Krustpils katoļu baznīcā notika svētki – tika iesvētīts altārs  ar Čenstohovas dievmātes svētbildes kopiju, kurus baznīcai uzdāvināja Polijas sadraudzības pilsēta Sokolow – Podlaski </a:t>
            </a:r>
            <a:endParaRPr lang="ru-RU" sz="1600" dirty="0">
              <a:solidFill>
                <a:srgbClr val="C00000"/>
              </a:solidFill>
            </a:endParaRPr>
          </a:p>
        </p:txBody>
      </p:sp>
      <p:sp>
        <p:nvSpPr>
          <p:cNvPr id="4" name="Текст 3"/>
          <p:cNvSpPr>
            <a:spLocks noGrp="1"/>
          </p:cNvSpPr>
          <p:nvPr>
            <p:ph type="body" sz="half" idx="3"/>
          </p:nvPr>
        </p:nvSpPr>
        <p:spPr>
          <a:xfrm>
            <a:off x="285720" y="1500174"/>
            <a:ext cx="4041775" cy="654843"/>
          </a:xfrm>
        </p:spPr>
        <p:txBody>
          <a:bodyPr>
            <a:noAutofit/>
          </a:bodyPr>
          <a:lstStyle/>
          <a:p>
            <a:pPr algn="ctr"/>
            <a:r>
              <a:rPr lang="lv-LV" dirty="0" smtClean="0">
                <a:solidFill>
                  <a:srgbClr val="C00000"/>
                </a:solidFill>
              </a:rPr>
              <a:t>Ziemassvētku  dziesmu festivālā Krāslavā </a:t>
            </a:r>
            <a:endParaRPr lang="ru-RU" dirty="0">
              <a:solidFill>
                <a:srgbClr val="C00000"/>
              </a:solidFill>
            </a:endParaRPr>
          </a:p>
        </p:txBody>
      </p:sp>
      <p:pic>
        <p:nvPicPr>
          <p:cNvPr id="7" name="Содержимое 6" descr="Altar 3.JPG"/>
          <p:cNvPicPr>
            <a:picLocks noGrp="1" noChangeAspect="1"/>
          </p:cNvPicPr>
          <p:nvPr>
            <p:ph sz="quarter" idx="2"/>
          </p:nvPr>
        </p:nvPicPr>
        <p:blipFill>
          <a:blip r:embed="rId2" cstate="print"/>
          <a:stretch>
            <a:fillRect/>
          </a:stretch>
        </p:blipFill>
        <p:spPr>
          <a:xfrm>
            <a:off x="4500562" y="2928934"/>
            <a:ext cx="4040188" cy="3030141"/>
          </a:xfrm>
          <a:prstGeom prst="rect">
            <a:avLst/>
          </a:prstGeom>
          <a:ln>
            <a:noFill/>
          </a:ln>
          <a:effectLst>
            <a:outerShdw blurRad="190500" algn="tl" rotWithShape="0">
              <a:srgbClr val="000000">
                <a:alpha val="70000"/>
              </a:srgbClr>
            </a:outerShdw>
          </a:effectLst>
        </p:spPr>
      </p:pic>
      <p:pic>
        <p:nvPicPr>
          <p:cNvPr id="8" name="Содержимое 7" descr="Altar1.JPG"/>
          <p:cNvPicPr>
            <a:picLocks noGrp="1" noChangeAspect="1"/>
          </p:cNvPicPr>
          <p:nvPr>
            <p:ph sz="quarter" idx="4"/>
          </p:nvPr>
        </p:nvPicPr>
        <p:blipFill>
          <a:blip r:embed="rId3" cstate="print"/>
          <a:stretch>
            <a:fillRect/>
          </a:stretch>
        </p:blipFill>
        <p:spPr>
          <a:xfrm>
            <a:off x="214282" y="2857496"/>
            <a:ext cx="4041774" cy="3031331"/>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lv-LV" sz="4800" dirty="0" smtClean="0">
                <a:solidFill>
                  <a:srgbClr val="C00000"/>
                </a:solidFill>
              </a:rPr>
              <a:t>Poļu kultūras festivālā Pasienē</a:t>
            </a:r>
            <a:br>
              <a:rPr lang="lv-LV" sz="4800" dirty="0" smtClean="0">
                <a:solidFill>
                  <a:srgbClr val="C00000"/>
                </a:solidFill>
              </a:rPr>
            </a:br>
            <a:endParaRPr lang="ru-RU" dirty="0"/>
          </a:p>
        </p:txBody>
      </p:sp>
      <p:pic>
        <p:nvPicPr>
          <p:cNvPr id="6" name="Содержимое 5" descr="DSC04906.JPG"/>
          <p:cNvPicPr>
            <a:picLocks noGrp="1" noChangeAspect="1"/>
          </p:cNvPicPr>
          <p:nvPr>
            <p:ph sz="half" idx="2"/>
          </p:nvPr>
        </p:nvPicPr>
        <p:blipFill>
          <a:blip r:embed="rId2" cstate="print"/>
          <a:stretch>
            <a:fillRect/>
          </a:stretch>
        </p:blipFill>
        <p:spPr>
          <a:xfrm rot="557724">
            <a:off x="4647233" y="1377826"/>
            <a:ext cx="4038600" cy="302895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7" name="Рисунок 6" descr="Pasiena 13 003.jpg"/>
          <p:cNvPicPr>
            <a:picLocks noChangeAspect="1"/>
          </p:cNvPicPr>
          <p:nvPr/>
        </p:nvPicPr>
        <p:blipFill>
          <a:blip r:embed="rId3" cstate="print"/>
          <a:stretch>
            <a:fillRect/>
          </a:stretch>
        </p:blipFill>
        <p:spPr>
          <a:xfrm rot="21117314">
            <a:off x="162083" y="1297439"/>
            <a:ext cx="3408000" cy="2556000"/>
          </a:xfrm>
          <a:prstGeom prst="round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Рисунок 7" descr="Pasiena 13 007.jpg"/>
          <p:cNvPicPr>
            <a:picLocks noChangeAspect="1"/>
          </p:cNvPicPr>
          <p:nvPr/>
        </p:nvPicPr>
        <p:blipFill>
          <a:blip r:embed="rId4" cstate="print"/>
          <a:stretch>
            <a:fillRect/>
          </a:stretch>
        </p:blipFill>
        <p:spPr>
          <a:xfrm>
            <a:off x="1071538" y="3474000"/>
            <a:ext cx="2538000" cy="3384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Содержимое 4" descr="Pasiena 13 017.jpg"/>
          <p:cNvPicPr>
            <a:picLocks noGrp="1" noChangeAspect="1"/>
          </p:cNvPicPr>
          <p:nvPr>
            <p:ph sz="half" idx="1"/>
          </p:nvPr>
        </p:nvPicPr>
        <p:blipFill>
          <a:blip r:embed="rId5" cstate="print"/>
          <a:srcRect b="25943"/>
          <a:stretch>
            <a:fillRect/>
          </a:stretch>
        </p:blipFill>
        <p:spPr>
          <a:xfrm>
            <a:off x="4071934" y="4429132"/>
            <a:ext cx="4038600" cy="2243156"/>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transition>
    <p:wipe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418</TotalTime>
  <Words>493</Words>
  <Application>Microsoft Office PowerPoint</Application>
  <PresentationFormat>Экран (4:3)</PresentationFormat>
  <Paragraphs>35</Paragraphs>
  <Slides>22</Slides>
  <Notes>0</Notes>
  <HiddenSlides>0</HiddenSlides>
  <MMClips>1</MMClips>
  <ScaleCrop>false</ScaleCrop>
  <HeadingPairs>
    <vt:vector size="4" baseType="variant">
      <vt:variant>
        <vt:lpstr>Тема</vt:lpstr>
      </vt:variant>
      <vt:variant>
        <vt:i4>1</vt:i4>
      </vt:variant>
      <vt:variant>
        <vt:lpstr>Заголовки слайдов</vt:lpstr>
      </vt:variant>
      <vt:variant>
        <vt:i4>22</vt:i4>
      </vt:variant>
    </vt:vector>
  </HeadingPairs>
  <TitlesOfParts>
    <vt:vector size="23" baseType="lpstr">
      <vt:lpstr>Поток</vt:lpstr>
      <vt:lpstr>POĻU BIEDRĪBA  “ RODACY” </vt:lpstr>
      <vt:lpstr> .  Dievs, Dzimtene, Gods   Šis trīs lietas poļu ģimenēs ir prioritārās. </vt:lpstr>
      <vt:lpstr>Poļu pamatskola</vt:lpstr>
      <vt:lpstr>  Lai poļu valodas apguve būtu pilnvērtīgāka, Jēkabpils Poļu pamatskolas skolotāju vidū ir arī skolotāji no Polijas. Pirmā skolotāja no Polijas bija Irma Jaroš, kura strādāja pamatskolā piecus gadus. Viņas vadītos poļu valodas kursus kopā apmeklēja ap 300 klausītāju. Šoruden tādus kursus pasniedz jauna skolotāja Ioanna Šostak</vt:lpstr>
      <vt:lpstr> Jēkabpils poļu biedrības sadarbība ar Jēkabpils Poļu pamatskolu izpaužas kā dalība dažādos projektos, kas paredz aktīva un veselīga dzīvesveida propagandēšanu – bērniem tiek organizētas vasaras nometnes kā Jēkabpilī tā arī Polijā. 2009. gada septembrī projekta „Dzīvosim aktīvi” ietvaros kopā ar attīstības aģentūru „Pieci” notika sporta pasākums Jēkabpils Meža parkā. </vt:lpstr>
      <vt:lpstr>Biedrības dvēsele ir tās vokālais ansamblis „Rodacy”.  Ansambļa vadītāja ir Iveta Bērziņa. </vt:lpstr>
      <vt:lpstr>Par tradīciju kļuva piedalīties ziemassvētku dziesmu festivālā Krāslavā, poļu kultūras festivālā Pasienē, Jēkabpils pilsētas svētkos, Miķeļdienu svētkos, labdarības koncertos Jēkabpils rajona pansionātā, Krustpils katoļu baznīcā.</vt:lpstr>
      <vt:lpstr>Слайд 8</vt:lpstr>
      <vt:lpstr>Poļu kultūras festivālā Pasienē </vt:lpstr>
      <vt:lpstr>Aprīlī bijām organizējuši poļu tautas dziesmu festivālu, uz kuru sabrauca ap 80 dalībniekiem no visas Latvijas. Tas saņēma daudzas  pozitīvas  atsauksmes un velēšanās turpināt šo tradīciju. Šajā pasākumā pirmoreiz izmantojām portatīvo datoru un projektoru. </vt:lpstr>
      <vt:lpstr>Слайд 11</vt:lpstr>
      <vt:lpstr>“KARTA POLAKA” </vt:lpstr>
      <vt:lpstr>SIGULDA </vt:lpstr>
      <vt:lpstr>VIĻŅA</vt:lpstr>
      <vt:lpstr>LATGALE </vt:lpstr>
      <vt:lpstr>    2008. gada 14 novembrī Krustpils kultūras namā notika vērienīgs pasākums  „ Jēkabpils – mūsu kopīgās mājas” , veltīts Latvijas Republikas 90. gadadienai, ko finansēja Jēkabpils pilsētas pašvaldība.  </vt:lpstr>
      <vt:lpstr>POļU VIRTUVES PREZENTĀCIJA </vt:lpstr>
      <vt:lpstr>Kopā ar Jēkabpils nacionālās biedrībām</vt:lpstr>
      <vt:lpstr>VIGILIJA</vt:lpstr>
      <vt:lpstr>“ANŽEJKI” </vt:lpstr>
      <vt:lpstr>“DAŽYNKI”</vt:lpstr>
      <vt:lpstr>Слайд 22</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POĻU BIEDRĪBA “ ROGACY” </dc:title>
  <dc:creator>®</dc:creator>
  <cp:lastModifiedBy>®</cp:lastModifiedBy>
  <cp:revision>44</cp:revision>
  <dcterms:created xsi:type="dcterms:W3CDTF">2010-01-23T14:27:08Z</dcterms:created>
  <dcterms:modified xsi:type="dcterms:W3CDTF">2010-02-09T20:16:22Z</dcterms:modified>
</cp:coreProperties>
</file>